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9BB97-EF22-4498-A3EF-2BFC36E3E744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78D39-ED0C-4F83-A66F-674D2676B9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47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A34D-1946-4576-9D27-51CB03ACAC1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96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A34D-1946-4576-9D27-51CB03ACAC18}" type="slidenum">
              <a:rPr lang="fi-FI" noProof="0" smtClean="0"/>
              <a:t>15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8890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0E0-EE4C-4296-8570-8BDB385BABB2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BE9-8685-4FC3-9672-DE13E4CF3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13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0E0-EE4C-4296-8570-8BDB385BABB2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BE9-8685-4FC3-9672-DE13E4CF3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124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0E0-EE4C-4296-8570-8BDB385BABB2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BE9-8685-4FC3-9672-DE13E4CF3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1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0E0-EE4C-4296-8570-8BDB385BABB2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BE9-8685-4FC3-9672-DE13E4CF3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4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0E0-EE4C-4296-8570-8BDB385BABB2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BE9-8685-4FC3-9672-DE13E4CF3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392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0E0-EE4C-4296-8570-8BDB385BABB2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BE9-8685-4FC3-9672-DE13E4CF3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54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0E0-EE4C-4296-8570-8BDB385BABB2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BE9-8685-4FC3-9672-DE13E4CF3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551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0E0-EE4C-4296-8570-8BDB385BABB2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BE9-8685-4FC3-9672-DE13E4CF3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26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0E0-EE4C-4296-8570-8BDB385BABB2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BE9-8685-4FC3-9672-DE13E4CF3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178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0E0-EE4C-4296-8570-8BDB385BABB2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BE9-8685-4FC3-9672-DE13E4CF3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37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0E0-EE4C-4296-8570-8BDB385BABB2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BE9-8685-4FC3-9672-DE13E4CF3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9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660E0-EE4C-4296-8570-8BDB385BABB2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4BE9-8685-4FC3-9672-DE13E4CF3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03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R8fHo6Wfz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A541F-3C57-C4AA-984D-8FDEB0AD9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4" r="6254" b="6254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rtlCol="0" anchor="b">
            <a:normAutofit/>
          </a:bodyPr>
          <a:lstStyle/>
          <a:p>
            <a:r>
              <a:rPr lang="fi-FI" sz="5200">
                <a:solidFill>
                  <a:srgbClr val="FFFFFF"/>
                </a:solidFill>
              </a:rPr>
              <a:t>It's up your hands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rtlCol="0" anchor="t">
            <a:normAutofit/>
          </a:bodyPr>
          <a:lstStyle/>
          <a:p>
            <a:r>
              <a:rPr lang="fi-FI" sz="2200" dirty="0">
                <a:solidFill>
                  <a:srgbClr val="FFFFFF"/>
                </a:solidFill>
              </a:rPr>
              <a:t>Helena Ojanperä, </a:t>
            </a:r>
            <a:r>
              <a:rPr lang="fi-FI" sz="2200" dirty="0" smtClean="0">
                <a:solidFill>
                  <a:srgbClr val="FFFFFF"/>
                </a:solidFill>
              </a:rPr>
              <a:t>kliinisen hoitotyön asiantuntija</a:t>
            </a:r>
            <a:endParaRPr lang="fi-FI" sz="2200" dirty="0">
              <a:solidFill>
                <a:srgbClr val="FFFFFF"/>
              </a:solidFill>
            </a:endParaRPr>
          </a:p>
          <a:p>
            <a:r>
              <a:rPr lang="fi-FI" sz="2200" dirty="0">
                <a:solidFill>
                  <a:srgbClr val="FFFFFF"/>
                </a:solidFill>
              </a:rPr>
              <a:t>Ajankohtaista infektioiden torjunnasta –alueellinen koulutuspäivä</a:t>
            </a:r>
          </a:p>
          <a:p>
            <a:r>
              <a:rPr lang="fi-FI" sz="2200" dirty="0">
                <a:solidFill>
                  <a:srgbClr val="FFFFFF"/>
                </a:solidFill>
              </a:rPr>
              <a:t>28.9.2022</a:t>
            </a:r>
          </a:p>
          <a:p>
            <a:r>
              <a:rPr lang="fi-FI" sz="2200" dirty="0">
                <a:solidFill>
                  <a:srgbClr val="FFFFFF"/>
                </a:solidFill>
              </a:rPr>
              <a:t>helena.ojanpera@ppshp.fi</a:t>
            </a:r>
          </a:p>
        </p:txBody>
      </p:sp>
    </p:spTree>
    <p:extLst>
      <p:ext uri="{BB962C8B-B14F-4D97-AF65-F5344CB8AC3E}">
        <p14:creationId xmlns:p14="http://schemas.microsoft.com/office/powerpoint/2010/main" val="389326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WHO:n suositukset terveydenhuollon henkilöstön käsihygienian toteutumisen edistämiseksi 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(5 avaintekijää) (WHO 2009)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24600" y="0"/>
            <a:ext cx="5408706" cy="304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 dirty="0"/>
              <a:t>Käsihygieniasta muistuttajat ja opasteet (3. avaintekijä</a:t>
            </a:r>
            <a:r>
              <a:rPr lang="fi-FI" sz="2400" dirty="0" smtClean="0"/>
              <a:t>)</a:t>
            </a:r>
          </a:p>
          <a:p>
            <a:endParaRPr lang="fi-FI" sz="2400" dirty="0" smtClean="0"/>
          </a:p>
          <a:p>
            <a:endParaRPr lang="fi-FI" sz="2400" dirty="0"/>
          </a:p>
          <a:p>
            <a:endParaRPr lang="fi-FI" sz="24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54" y="1244023"/>
            <a:ext cx="3589198" cy="522303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75" y="2436060"/>
            <a:ext cx="3972479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WHO:n suositukset terveydenhuollon henkilöstön käsihygienian toteutumisen edistämiseksi 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(5 avaintekijää) (WHO 2009)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24600" y="344557"/>
            <a:ext cx="5408706" cy="63875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/>
              <a:t>Käsihygienian toteutumisen seuranta ja palaute (4. avaintekijä)</a:t>
            </a:r>
          </a:p>
          <a:p>
            <a:pPr lvl="1"/>
            <a:r>
              <a:rPr lang="fi-FI" sz="2000" dirty="0"/>
              <a:t>Suora havainnointi ja palaute </a:t>
            </a:r>
            <a:r>
              <a:rPr lang="fi-FI" sz="2000" dirty="0" smtClean="0"/>
              <a:t>(ns. kultainen standardi). </a:t>
            </a:r>
            <a:endParaRPr lang="fi-FI" sz="2000" dirty="0"/>
          </a:p>
          <a:p>
            <a:pPr lvl="1"/>
            <a:r>
              <a:rPr lang="fi-FI" sz="2000" dirty="0" smtClean="0"/>
              <a:t>Voidaan seurata kaikkia potilastilanteita (WHO 5 tilannetta) </a:t>
            </a:r>
          </a:p>
          <a:p>
            <a:pPr lvl="1"/>
            <a:r>
              <a:rPr lang="fi-FI" sz="2000" dirty="0" smtClean="0"/>
              <a:t>Mahdollistaa välittömän palautteen annon</a:t>
            </a:r>
          </a:p>
          <a:p>
            <a:pPr lvl="1"/>
            <a:r>
              <a:rPr lang="fi-FI" sz="2000" dirty="0" err="1" smtClean="0"/>
              <a:t>Hawthorne</a:t>
            </a:r>
            <a:r>
              <a:rPr lang="fi-FI" sz="2000" dirty="0" smtClean="0"/>
              <a:t> efektiä, jossa havainnoitava muuttaa käyttäytymistään, kun tietää olevansa havainnoinnin kohteena, voidaan käyttää käyttäytymiseen  vaikuttamisena (</a:t>
            </a:r>
            <a:r>
              <a:rPr lang="fi-FI" sz="2000" dirty="0" err="1" smtClean="0"/>
              <a:t>Pittet</a:t>
            </a:r>
            <a:r>
              <a:rPr lang="fi-FI" sz="2000" dirty="0" smtClean="0"/>
              <a:t> 2002)</a:t>
            </a:r>
          </a:p>
          <a:p>
            <a:pPr lvl="1"/>
            <a:r>
              <a:rPr lang="fi-FI" sz="2000" dirty="0" smtClean="0"/>
              <a:t>Automatisoituja menetelmiä kehitetty, mutta niiden käyttöön liittyy vielä haasteita ja niiden vaikutus käsihygienian parantumiseen vielä epäselvä (</a:t>
            </a:r>
            <a:r>
              <a:rPr lang="fi-FI" sz="2000" dirty="0" err="1" smtClean="0"/>
              <a:t>Boyce</a:t>
            </a:r>
            <a:r>
              <a:rPr lang="fi-FI" sz="2000" dirty="0" smtClean="0"/>
              <a:t> ym. 2019, Li ym. 2021, Wang ym. 2021) </a:t>
            </a:r>
          </a:p>
          <a:p>
            <a:pPr marL="457200" lvl="1" indent="0">
              <a:buNone/>
            </a:pPr>
            <a:endParaRPr lang="fi-FI" sz="1400" dirty="0" smtClean="0"/>
          </a:p>
        </p:txBody>
      </p:sp>
    </p:spTree>
    <p:extLst>
      <p:ext uri="{BB962C8B-B14F-4D97-AF65-F5344CB8AC3E}">
        <p14:creationId xmlns:p14="http://schemas.microsoft.com/office/powerpoint/2010/main" val="2534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WHO:n suositukset terveydenhuollon henkilöstön käsihygienian toteutumisen edistämiseksi 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(5 avaintekijää) (WHO 2009)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24600" y="716366"/>
            <a:ext cx="5408706" cy="5396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1800" dirty="0"/>
              <a:t>Käsihygieniamyönteinen turvallisuusilmapiiri ja esihenkilöiden tuki (5. avaintekijä</a:t>
            </a:r>
            <a:r>
              <a:rPr lang="fi-FI" sz="1800" dirty="0" smtClean="0"/>
              <a:t>)</a:t>
            </a:r>
          </a:p>
          <a:p>
            <a:pPr lvl="1"/>
            <a:r>
              <a:rPr lang="fi-FI" sz="1400" dirty="0" smtClean="0"/>
              <a:t>Käsihygienian edistäminen vaatii vahvaa johtamista ja käsihygienian priorisointia organisaatiossa (</a:t>
            </a:r>
            <a:r>
              <a:rPr lang="fi-FI" sz="1400" dirty="0" err="1" smtClean="0"/>
              <a:t>Kretzer</a:t>
            </a:r>
            <a:r>
              <a:rPr lang="fi-FI" sz="1400" dirty="0" smtClean="0"/>
              <a:t> ym. 1998, </a:t>
            </a:r>
            <a:r>
              <a:rPr lang="fi-FI" sz="1400" dirty="0" err="1" smtClean="0"/>
              <a:t>Pittet</a:t>
            </a:r>
            <a:r>
              <a:rPr lang="fi-FI" sz="1400" dirty="0" smtClean="0"/>
              <a:t> 2000, Saint ym. 2020, </a:t>
            </a:r>
            <a:r>
              <a:rPr lang="fi-FI" sz="1400" dirty="0" err="1" smtClean="0"/>
              <a:t>Ellingson</a:t>
            </a:r>
            <a:r>
              <a:rPr lang="fi-FI" sz="1400" dirty="0" smtClean="0"/>
              <a:t> ym. 2014, </a:t>
            </a:r>
            <a:r>
              <a:rPr lang="fi-FI" sz="1400" dirty="0" err="1" smtClean="0"/>
              <a:t>Lieber</a:t>
            </a:r>
            <a:r>
              <a:rPr lang="fi-FI" sz="1400" dirty="0" smtClean="0"/>
              <a:t> ym. 2014)</a:t>
            </a:r>
          </a:p>
          <a:p>
            <a:pPr lvl="1"/>
            <a:r>
              <a:rPr lang="fi-FI" sz="1400" dirty="0" smtClean="0"/>
              <a:t>Roolimallien, kuten kokeneemman kollegan tai johtoasemassa olevan henkilön käsihygieniakäyttäytyminen (esim. potilashuoneessa) toistuu myös vähemmän kokeneen tai uuden työntekijän käsihygieniakäyttäytymisessä  (</a:t>
            </a:r>
            <a:r>
              <a:rPr lang="fi-FI" sz="1400" dirty="0" err="1" smtClean="0"/>
              <a:t>Dombecki</a:t>
            </a:r>
            <a:r>
              <a:rPr lang="fi-FI" sz="1400" dirty="0" smtClean="0"/>
              <a:t> ym. 2015, </a:t>
            </a:r>
            <a:r>
              <a:rPr lang="fi-FI" sz="1400" dirty="0" err="1" smtClean="0"/>
              <a:t>Shim</a:t>
            </a:r>
            <a:r>
              <a:rPr lang="fi-FI" sz="1400" dirty="0" smtClean="0"/>
              <a:t> ym. 2019, </a:t>
            </a:r>
            <a:r>
              <a:rPr lang="fi-FI" sz="1400" dirty="0" err="1" smtClean="0"/>
              <a:t>Al</a:t>
            </a:r>
            <a:r>
              <a:rPr lang="fi-FI" sz="1400" dirty="0" smtClean="0"/>
              <a:t>-Maani ym. 2022)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7760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Miten käsihygienian toteutumisen edistyminen näkyy hoitoon liittyvien infektioiden määrässä sairaalatasolla?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8219" y="1949450"/>
            <a:ext cx="11274612" cy="4195763"/>
          </a:xfrm>
        </p:spPr>
        <p:txBody>
          <a:bodyPr>
            <a:normAutofit/>
          </a:bodyPr>
          <a:lstStyle/>
          <a:p>
            <a:r>
              <a:rPr lang="fi-FI" dirty="0" smtClean="0"/>
              <a:t>4 vuoden yhdessä sairaalassa tehty tutkimus Sveitsissä. Käsihygienian toteutuminen = </a:t>
            </a:r>
            <a:r>
              <a:rPr lang="fi-FI" dirty="0" err="1" smtClean="0"/>
              <a:t>käsihygieniakomplianssi</a:t>
            </a:r>
            <a:r>
              <a:rPr lang="fi-FI" dirty="0" smtClean="0"/>
              <a:t> (KHK) nousi v. 1994 48% -&gt; 66% v. 1997. Saman ajanjakson aikana kaikkien hoitoon liittyvien infektioiden esiintyvyys laski 16.9%-&gt; 9.9%. (</a:t>
            </a:r>
            <a:r>
              <a:rPr lang="fi-FI" dirty="0" err="1" smtClean="0"/>
              <a:t>Pittet</a:t>
            </a:r>
            <a:r>
              <a:rPr lang="fi-FI" dirty="0" smtClean="0"/>
              <a:t> ym. 2000)</a:t>
            </a:r>
          </a:p>
          <a:p>
            <a:r>
              <a:rPr lang="fi-FI" dirty="0" smtClean="0"/>
              <a:t>8 vuoden kansallinen pitkäaikaistutkimus Australiassa (julkiset ja yksityiset sairaalat, tutkimuksen lopussa N = 937). KHK nousi v. 2011 63,6%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smtClean="0"/>
              <a:t>-&gt; v. 2017 84,3%; KHK ja hoitoon liittyvien </a:t>
            </a:r>
            <a:r>
              <a:rPr lang="fi-FI" i="1" dirty="0" err="1" smtClean="0"/>
              <a:t>Staphylococcus</a:t>
            </a:r>
            <a:r>
              <a:rPr lang="fi-FI" i="1" dirty="0" smtClean="0"/>
              <a:t> </a:t>
            </a:r>
            <a:r>
              <a:rPr lang="fi-FI" i="1" dirty="0" err="1"/>
              <a:t>a</a:t>
            </a:r>
            <a:r>
              <a:rPr lang="fi-FI" i="1" dirty="0" err="1" smtClean="0"/>
              <a:t>ureuksen</a:t>
            </a:r>
            <a:r>
              <a:rPr lang="fi-FI" dirty="0" smtClean="0"/>
              <a:t> aiheuttamien veriviljelypositiivisten </a:t>
            </a:r>
            <a:r>
              <a:rPr lang="fi-FI" dirty="0" err="1" smtClean="0"/>
              <a:t>bakteremioiden</a:t>
            </a:r>
            <a:r>
              <a:rPr lang="fi-FI" dirty="0" smtClean="0"/>
              <a:t> (HA-SAB) välillä todettiin negatiivinen korrelaatio,10% nousu </a:t>
            </a:r>
            <a:r>
              <a:rPr lang="fi-FI" dirty="0" err="1" smtClean="0"/>
              <a:t>KHK:ssa</a:t>
            </a:r>
            <a:r>
              <a:rPr lang="fi-FI" dirty="0" smtClean="0"/>
              <a:t> näkyi 15% laskuna HA-SAB ilmaantuvuudessa. (</a:t>
            </a:r>
            <a:r>
              <a:rPr lang="fi-FI" dirty="0" err="1" smtClean="0"/>
              <a:t>Grayson</a:t>
            </a:r>
            <a:r>
              <a:rPr lang="fi-FI" dirty="0" smtClean="0"/>
              <a:t> ym. 2018)</a:t>
            </a:r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0945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8694" y="438150"/>
            <a:ext cx="11274612" cy="5707063"/>
          </a:xfrm>
        </p:spPr>
        <p:txBody>
          <a:bodyPr/>
          <a:lstStyle/>
          <a:p>
            <a:r>
              <a:rPr lang="fi-FI" dirty="0" smtClean="0"/>
              <a:t>Kiinassa tehty yhden sairaalan tutkimus (4 vuotta), jossa KHK nousi v. 2017 68.9% -&gt; v. 2020 91.8% ja saman ajanjakson aikana kaikkien hoitoon liittyvien infektioiden ilmaantuvuus laski 1,10 -&gt; 0.91 (hoidettuja potilaita kohti). (</a:t>
            </a:r>
            <a:r>
              <a:rPr lang="fi-FI" dirty="0" err="1" smtClean="0"/>
              <a:t>Han</a:t>
            </a:r>
            <a:r>
              <a:rPr lang="fi-FI" dirty="0" smtClean="0"/>
              <a:t> </a:t>
            </a:r>
            <a:r>
              <a:rPr lang="fi-FI" dirty="0"/>
              <a:t>ym. </a:t>
            </a:r>
            <a:r>
              <a:rPr lang="fi-FI" dirty="0" smtClean="0"/>
              <a:t>2021)</a:t>
            </a:r>
            <a:endParaRPr lang="fi-FI" dirty="0"/>
          </a:p>
          <a:p>
            <a:r>
              <a:rPr lang="fi-FI" dirty="0" err="1" smtClean="0"/>
              <a:t>OYS:ssa</a:t>
            </a:r>
            <a:r>
              <a:rPr lang="fi-FI" dirty="0" smtClean="0"/>
              <a:t> tehty 6 vuoden pitkäaikaistutkimus, jossa KHK nousi v.2013 76,4% -&gt; 88,5% v. 2018. Saman ajanjakson aikana kaikkien hoitoon liittyvien infektioiden ilmaantuvuus (1000 hoitopäivää kohti) laski 14,0 -&gt; 11,7. Kun KHK oli 2 vuotta yli 80%, kääntyi hoitoon liittyvien infektioiden ilmaantuvuus laskuun. (Ojanperä </a:t>
            </a:r>
            <a:r>
              <a:rPr lang="fi-FI" dirty="0"/>
              <a:t>ym. </a:t>
            </a:r>
            <a:r>
              <a:rPr lang="fi-FI" dirty="0" smtClean="0"/>
              <a:t>2020)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55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Käsien desinfiointi, milloin?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ennen potilaaseen koskettamista*, 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ennen aseptisia/puhtaita toimenpiteitä*, </a:t>
            </a:r>
          </a:p>
          <a:p>
            <a:r>
              <a:rPr lang="fi-FI" dirty="0" smtClean="0"/>
              <a:t>eritteiden käsittelyn jälkeen, </a:t>
            </a:r>
          </a:p>
          <a:p>
            <a:r>
              <a:rPr lang="fi-FI" dirty="0" smtClean="0"/>
              <a:t>potilaaseen koskettamisen jälkeen ja </a:t>
            </a:r>
          </a:p>
          <a:p>
            <a:r>
              <a:rPr lang="fi-FI" dirty="0" smtClean="0"/>
              <a:t>potilaan lähiympäristöön koskettamisen jälkeen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* Toteutuvat 5 tilanteesta huonoiten (</a:t>
            </a:r>
            <a:r>
              <a:rPr lang="fi-FI" dirty="0" err="1" smtClean="0"/>
              <a:t>Whitby</a:t>
            </a:r>
            <a:r>
              <a:rPr lang="fi-FI" dirty="0" smtClean="0"/>
              <a:t> ym. 2007, </a:t>
            </a:r>
            <a:r>
              <a:rPr lang="fi-FI" dirty="0" err="1" smtClean="0"/>
              <a:t>Kramer</a:t>
            </a:r>
            <a:r>
              <a:rPr lang="fi-FI" dirty="0" smtClean="0"/>
              <a:t> ym. 2020)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68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Käsien desinfiointi, miten?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3894" y="1473200"/>
            <a:ext cx="11274612" cy="419576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94" y="1353821"/>
            <a:ext cx="11774053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Suojakäsineiden käyttö ei korvaa käsien desinfektiota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www.youtube.com/watch?v=9R8fHo6WfzY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2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079" y="857250"/>
            <a:ext cx="6858000" cy="51435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310649" y="2365196"/>
            <a:ext cx="556367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Kiitos ja hyvää syksyä!</a:t>
            </a:r>
          </a:p>
          <a:p>
            <a:endParaRPr lang="fi-FI" sz="3600" dirty="0"/>
          </a:p>
          <a:p>
            <a:r>
              <a:rPr lang="fi-FI" sz="3600" dirty="0"/>
              <a:t>h</a:t>
            </a:r>
            <a:r>
              <a:rPr lang="fi-FI" sz="3600" dirty="0" smtClean="0"/>
              <a:t>elena.ojanpera@ppshp.fi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3431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0174" y="2455309"/>
            <a:ext cx="10444502" cy="26811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dirty="0"/>
              <a:t>Käsihygienia, </a:t>
            </a:r>
            <a:r>
              <a:rPr lang="en-US" sz="5200" dirty="0" smtClean="0"/>
              <a:t>on </a:t>
            </a:r>
            <a:r>
              <a:rPr lang="en-US" sz="5200" dirty="0" err="1" smtClean="0"/>
              <a:t>yksinkertainen</a:t>
            </a:r>
            <a:r>
              <a:rPr lang="en-US" sz="5200" dirty="0"/>
              <a:t> </a:t>
            </a:r>
            <a:r>
              <a:rPr lang="en-US" sz="5200" dirty="0" err="1"/>
              <a:t>toimenpide</a:t>
            </a:r>
            <a:r>
              <a:rPr lang="en-US" sz="5200" dirty="0"/>
              <a:t>, </a:t>
            </a:r>
            <a:r>
              <a:rPr lang="en-US" sz="5200" dirty="0" err="1"/>
              <a:t>jonka</a:t>
            </a:r>
            <a:r>
              <a:rPr lang="en-US" sz="5200" dirty="0"/>
              <a:t> </a:t>
            </a:r>
            <a:r>
              <a:rPr lang="en-US" sz="5200" dirty="0" err="1" smtClean="0"/>
              <a:t>edistämisessä</a:t>
            </a:r>
            <a:r>
              <a:rPr lang="en-US" sz="5200" dirty="0" smtClean="0"/>
              <a:t> </a:t>
            </a:r>
            <a:r>
              <a:rPr lang="en-US" sz="5200" dirty="0" err="1" smtClean="0"/>
              <a:t>monitahoiset</a:t>
            </a:r>
            <a:r>
              <a:rPr lang="en-US" sz="5200" dirty="0" smtClean="0"/>
              <a:t> </a:t>
            </a:r>
            <a:r>
              <a:rPr lang="en-US" sz="5200" dirty="0" err="1" smtClean="0"/>
              <a:t>strategiat</a:t>
            </a:r>
            <a:r>
              <a:rPr lang="en-US" sz="5200" dirty="0" smtClean="0"/>
              <a:t> </a:t>
            </a:r>
            <a:r>
              <a:rPr lang="en-US" sz="5200" dirty="0" err="1" smtClean="0"/>
              <a:t>ovat</a:t>
            </a:r>
            <a:r>
              <a:rPr lang="en-US" sz="5200" dirty="0" smtClean="0"/>
              <a:t> </a:t>
            </a:r>
            <a:r>
              <a:rPr lang="en-US" sz="5200" dirty="0" err="1" smtClean="0"/>
              <a:t>osoittautuneet</a:t>
            </a:r>
            <a:r>
              <a:rPr lang="en-US" sz="5200" dirty="0" smtClean="0"/>
              <a:t> </a:t>
            </a:r>
            <a:r>
              <a:rPr lang="en-US" sz="5200" dirty="0" err="1" smtClean="0"/>
              <a:t>tehokkaiksi</a:t>
            </a:r>
            <a:r>
              <a:rPr lang="en-US" sz="5200" dirty="0" smtClean="0"/>
              <a:t> </a:t>
            </a:r>
            <a:r>
              <a:rPr lang="en-US" sz="5200" dirty="0"/>
              <a:t> </a:t>
            </a:r>
            <a:r>
              <a:rPr lang="en-US" sz="5200" dirty="0" smtClean="0"/>
              <a:t/>
            </a:r>
            <a:br>
              <a:rPr lang="en-US" sz="5200" dirty="0" smtClean="0"/>
            </a:br>
            <a:r>
              <a:rPr lang="en-US" sz="1800" dirty="0" smtClean="0"/>
              <a:t>(</a:t>
            </a:r>
            <a:r>
              <a:rPr lang="en-US" sz="1800" dirty="0"/>
              <a:t>WHO 2009</a:t>
            </a:r>
            <a:r>
              <a:rPr lang="en-US" sz="1800" dirty="0" smtClean="0"/>
              <a:t>, </a:t>
            </a:r>
            <a:r>
              <a:rPr lang="en-US" sz="1800" dirty="0"/>
              <a:t>Schweitzer </a:t>
            </a:r>
            <a:r>
              <a:rPr lang="en-US" sz="1800" dirty="0" err="1"/>
              <a:t>ym</a:t>
            </a:r>
            <a:r>
              <a:rPr lang="en-US" sz="1800" dirty="0"/>
              <a:t>. </a:t>
            </a:r>
            <a:r>
              <a:rPr lang="en-US" sz="1800" dirty="0" smtClean="0"/>
              <a:t>2013, </a:t>
            </a:r>
            <a:r>
              <a:rPr lang="en-US" sz="1800" dirty="0" err="1" smtClean="0"/>
              <a:t>Luangasanatip</a:t>
            </a:r>
            <a:r>
              <a:rPr lang="en-US" sz="1800" dirty="0" smtClean="0"/>
              <a:t> </a:t>
            </a:r>
            <a:r>
              <a:rPr lang="en-US" sz="1800" dirty="0" err="1"/>
              <a:t>ym</a:t>
            </a:r>
            <a:r>
              <a:rPr lang="en-US" sz="1800" dirty="0"/>
              <a:t>. </a:t>
            </a:r>
            <a:r>
              <a:rPr lang="en-US" sz="1800" dirty="0" smtClean="0"/>
              <a:t>2015, Price </a:t>
            </a:r>
            <a:r>
              <a:rPr lang="en-US" sz="1800" dirty="0" err="1" smtClean="0"/>
              <a:t>ym</a:t>
            </a:r>
            <a:r>
              <a:rPr lang="en-US" sz="1800" dirty="0" smtClean="0"/>
              <a:t>. 2018)</a:t>
            </a:r>
            <a:endParaRPr lang="en-US" sz="1800" dirty="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4562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027584" y="1431233"/>
            <a:ext cx="8083825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3600" dirty="0" smtClean="0"/>
              <a:t>Taustalla tieto siitä, että ylipäätään meidän ihmisten (käsihygienia)käyttäytymiseen on pysyvän muutoksen aikaansaaminen haasteellista. (</a:t>
            </a:r>
            <a:r>
              <a:rPr lang="fi-FI" sz="3600" dirty="0" err="1" smtClean="0"/>
              <a:t>Larson</a:t>
            </a:r>
            <a:r>
              <a:rPr lang="fi-FI" sz="3600" dirty="0" smtClean="0"/>
              <a:t> ym. 1995, </a:t>
            </a:r>
            <a:r>
              <a:rPr lang="fi-FI" sz="3600" dirty="0" err="1" smtClean="0"/>
              <a:t>Kretzer</a:t>
            </a:r>
            <a:r>
              <a:rPr lang="fi-FI" sz="3600" dirty="0" smtClean="0"/>
              <a:t> ym. 1998)</a:t>
            </a:r>
          </a:p>
          <a:p>
            <a:pPr algn="ctr"/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9492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2026463" y="447398"/>
            <a:ext cx="8083825" cy="6063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3200" dirty="0" smtClean="0"/>
              <a:t>Lisäksi me yliarvioimme omaa käsihygieniakäyttäytymistämme. (</a:t>
            </a:r>
            <a:r>
              <a:rPr lang="fi-FI" sz="3200" dirty="0" err="1" smtClean="0"/>
              <a:t>Jenner</a:t>
            </a:r>
            <a:r>
              <a:rPr lang="fi-FI" sz="3200" dirty="0" smtClean="0"/>
              <a:t> ym. 2006, </a:t>
            </a:r>
            <a:r>
              <a:rPr lang="fi-FI" sz="3200" dirty="0" err="1" smtClean="0"/>
              <a:t>Haas</a:t>
            </a:r>
            <a:r>
              <a:rPr lang="fi-FI" sz="3200" dirty="0" smtClean="0"/>
              <a:t> ym. 2007) </a:t>
            </a:r>
          </a:p>
          <a:p>
            <a:pPr algn="ctr"/>
            <a:r>
              <a:rPr lang="fi-FI" sz="3200" dirty="0" smtClean="0"/>
              <a:t> </a:t>
            </a:r>
          </a:p>
          <a:p>
            <a:pPr algn="ctr"/>
            <a:r>
              <a:rPr lang="fi-FI" sz="3200" dirty="0" err="1" smtClean="0"/>
              <a:t>OYS:ssa</a:t>
            </a:r>
            <a:r>
              <a:rPr lang="fi-FI" sz="3200" dirty="0" smtClean="0"/>
              <a:t> tehdyn kyselyn mukaan</a:t>
            </a:r>
          </a:p>
          <a:p>
            <a:pPr algn="ctr"/>
            <a:r>
              <a:rPr lang="fi-FI" sz="3200" dirty="0"/>
              <a:t>h</a:t>
            </a:r>
            <a:r>
              <a:rPr lang="fi-FI" sz="3200" dirty="0" smtClean="0"/>
              <a:t>oitajista (n=876) 94% ja lääkäreistä (n=74) 81% arvioi noudattavansa hyvää käsihygieniaa potilaan hoidossa. (Syrjälä ym. 2016) Keskimääräisesti käsihygienia toteutuu n. 40% (Erasmus ym. 2010, </a:t>
            </a:r>
            <a:r>
              <a:rPr lang="fi-FI" sz="3200" dirty="0" err="1" smtClean="0"/>
              <a:t>Lambe</a:t>
            </a:r>
            <a:r>
              <a:rPr lang="fi-FI" sz="3200" dirty="0" smtClean="0"/>
              <a:t> ym. 2019, </a:t>
            </a:r>
            <a:r>
              <a:rPr lang="fi-FI" sz="3200" dirty="0" err="1" smtClean="0"/>
              <a:t>Vikke</a:t>
            </a:r>
            <a:r>
              <a:rPr lang="fi-FI" sz="3200" dirty="0" smtClean="0"/>
              <a:t> ym. 2019)</a:t>
            </a:r>
          </a:p>
          <a:p>
            <a:pPr algn="ctr"/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3309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Käsihygienialla tarkoitetaan..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Käsien desinfiointia etanolipitoisella käsihuuhteella </a:t>
            </a:r>
          </a:p>
          <a:p>
            <a:pPr lvl="1"/>
            <a:r>
              <a:rPr lang="fi-FI" dirty="0" smtClean="0"/>
              <a:t>Etanolipitoisuus 70 </a:t>
            </a:r>
            <a:r>
              <a:rPr lang="fi-FI" dirty="0"/>
              <a:t>painoprosenttia </a:t>
            </a:r>
            <a:r>
              <a:rPr lang="fi-FI" dirty="0" smtClean="0"/>
              <a:t>w/w 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äyttää </a:t>
            </a:r>
            <a:r>
              <a:rPr lang="fi-FI" dirty="0"/>
              <a:t>standardit: EN </a:t>
            </a:r>
            <a:r>
              <a:rPr lang="fi-FI" dirty="0" smtClean="0"/>
              <a:t>1500 (hygieeninen käsidesinfektio), </a:t>
            </a:r>
            <a:r>
              <a:rPr lang="fi-FI" dirty="0"/>
              <a:t>EN 14476: </a:t>
            </a:r>
            <a:r>
              <a:rPr lang="fi-FI" dirty="0" smtClean="0"/>
              <a:t>2013 (virukset; noro), </a:t>
            </a:r>
            <a:r>
              <a:rPr lang="fi-FI" dirty="0"/>
              <a:t>EN </a:t>
            </a:r>
            <a:r>
              <a:rPr lang="fi-FI" dirty="0" smtClean="0"/>
              <a:t>13727 (bakteerit), </a:t>
            </a:r>
            <a:r>
              <a:rPr lang="fi-FI" dirty="0"/>
              <a:t>EN </a:t>
            </a:r>
            <a:r>
              <a:rPr lang="fi-FI" dirty="0" smtClean="0"/>
              <a:t>13624 (</a:t>
            </a:r>
            <a:r>
              <a:rPr lang="fi-FI" dirty="0" err="1" smtClean="0"/>
              <a:t>candida</a:t>
            </a:r>
            <a:r>
              <a:rPr lang="fi-FI" dirty="0" smtClean="0"/>
              <a:t> </a:t>
            </a:r>
            <a:r>
              <a:rPr lang="fi-FI" dirty="0" err="1" smtClean="0"/>
              <a:t>albicans</a:t>
            </a:r>
            <a:r>
              <a:rPr lang="fi-FI" dirty="0" smtClean="0"/>
              <a:t>)</a:t>
            </a:r>
          </a:p>
          <a:p>
            <a:r>
              <a:rPr lang="fi-FI" dirty="0" smtClean="0"/>
              <a:t>Käsien desinfiointi potilashoidossa (WHO 5 tilannetta)</a:t>
            </a:r>
          </a:p>
          <a:p>
            <a:pPr lvl="1"/>
            <a:r>
              <a:rPr lang="fi-FI" dirty="0" smtClean="0"/>
              <a:t>Ennen potilaaseen koskettamista</a:t>
            </a:r>
          </a:p>
          <a:p>
            <a:pPr lvl="1"/>
            <a:r>
              <a:rPr lang="fi-FI" dirty="0" smtClean="0"/>
              <a:t>Ennen aseptisia toimenpiteitä </a:t>
            </a:r>
          </a:p>
          <a:p>
            <a:pPr lvl="1"/>
            <a:r>
              <a:rPr lang="fi-FI" dirty="0" smtClean="0"/>
              <a:t>Eritteiden käsittelyn jälkeen</a:t>
            </a:r>
          </a:p>
          <a:p>
            <a:pPr lvl="1"/>
            <a:r>
              <a:rPr lang="fi-FI" dirty="0" smtClean="0"/>
              <a:t>Potilaaseen koskettamisen jälkeen</a:t>
            </a:r>
          </a:p>
          <a:p>
            <a:pPr lvl="1"/>
            <a:r>
              <a:rPr lang="fi-FI" dirty="0" smtClean="0"/>
              <a:t>Potilaan lähiympäristön koskettamisen jälkeen </a:t>
            </a:r>
          </a:p>
          <a:p>
            <a:r>
              <a:rPr lang="fi-FI" dirty="0" smtClean="0"/>
              <a:t>Käsien pesu saippualla ja vedellä (kuivaus kertakäyttöiseen käsipyyhkeeseen) vain kun kädet näkyvästi likaiset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8157411" y="6268453"/>
            <a:ext cx="255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WHO 2009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17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D01B5D-ABAE-0843-0EE5-F0ABD2F5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" y="101067"/>
            <a:ext cx="11899232" cy="933650"/>
          </a:xfrm>
        </p:spPr>
        <p:txBody>
          <a:bodyPr>
            <a:normAutofit/>
          </a:bodyPr>
          <a:lstStyle/>
          <a:p>
            <a:r>
              <a:rPr lang="fi-FI" sz="3600" dirty="0">
                <a:cs typeface="Sabon Next LT"/>
              </a:rPr>
              <a:t>Miksi </a:t>
            </a:r>
            <a:r>
              <a:rPr lang="fi-FI" sz="3600" dirty="0" smtClean="0">
                <a:cs typeface="Sabon Next LT"/>
              </a:rPr>
              <a:t>henkilökunnan </a:t>
            </a:r>
            <a:r>
              <a:rPr lang="fi-FI" sz="3600" dirty="0">
                <a:cs typeface="Sabon Next LT"/>
              </a:rPr>
              <a:t>käsihygienia ei toteudu </a:t>
            </a:r>
            <a:r>
              <a:rPr lang="fi-FI" sz="3600" dirty="0" smtClean="0">
                <a:cs typeface="Sabon Next LT"/>
              </a:rPr>
              <a:t>sairaaloissa?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4E5DA4-CF77-7B80-0EC9-878262DE0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34717"/>
            <a:ext cx="12192000" cy="601578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ea typeface="+mn-lt"/>
                <a:cs typeface="Arial" panose="020B0604020202020204" pitchFamily="34" charset="0"/>
              </a:rPr>
              <a:t>Yhdysvaltalainen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tutkimus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tehtiin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 8 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sairaalassa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, 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joista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löytyi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 41 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eri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tilannetta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 (24 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yhteistä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), 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joissa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käsihygienia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ei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toteutunut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. 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Luettelo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satunnaisjärjestyksessä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Unohtaminen</a:t>
            </a:r>
            <a:endParaRPr lang="fi-FI" dirty="0">
              <a:solidFill>
                <a:srgbClr val="FF0000"/>
              </a:solidFill>
              <a:ea typeface="+mn-lt"/>
              <a:cs typeface="Arial" panose="020B0604020202020204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Käsihuuhdeannostelijan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 smtClean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sijainti</a:t>
            </a:r>
            <a:r>
              <a:rPr lang="en-US" dirty="0" smtClean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huono</a:t>
            </a:r>
            <a:endParaRPr lang="fi-FI" dirty="0" err="1">
              <a:solidFill>
                <a:srgbClr val="FF0000"/>
              </a:solidFill>
              <a:ea typeface="+mn-lt"/>
              <a:cs typeface="Arial" panose="020B0604020202020204" pitchFamily="34" charset="0"/>
            </a:endParaRPr>
          </a:p>
          <a:p>
            <a:r>
              <a:rPr lang="en-US" dirty="0" err="1">
                <a:ea typeface="+mn-lt"/>
                <a:cs typeface="Arial" panose="020B0604020202020204" pitchFamily="34" charset="0"/>
              </a:rPr>
              <a:t>Annostelija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rikki</a:t>
            </a:r>
            <a:endParaRPr lang="fi-FI" dirty="0" err="1">
              <a:ea typeface="+mn-lt"/>
              <a:cs typeface="Arial" panose="020B0604020202020204" pitchFamily="34" charset="0"/>
            </a:endParaRPr>
          </a:p>
          <a:p>
            <a:r>
              <a:rPr lang="en-US" dirty="0" err="1">
                <a:ea typeface="+mn-lt"/>
                <a:cs typeface="Arial" panose="020B0604020202020204" pitchFamily="34" charset="0"/>
              </a:rPr>
              <a:t>Annostelijassa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ei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huuhdetta</a:t>
            </a:r>
            <a:endParaRPr lang="fi-FI" dirty="0" err="1">
              <a:ea typeface="+mn-lt"/>
              <a:cs typeface="Arial" panose="020B0604020202020204" pitchFamily="34" charset="0"/>
            </a:endParaRPr>
          </a:p>
          <a:p>
            <a:r>
              <a:rPr lang="en-US" dirty="0" err="1">
                <a:ea typeface="+mn-lt"/>
                <a:cs typeface="Arial" panose="020B0604020202020204" pitchFamily="34" charset="0"/>
              </a:rPr>
              <a:t>Työntekijä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oli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huolimaton</a:t>
            </a:r>
            <a:r>
              <a:rPr lang="en-US" dirty="0">
                <a:ea typeface="+mn-lt"/>
                <a:cs typeface="Arial" panose="020B0604020202020204" pitchFamily="34" charset="0"/>
              </a:rPr>
              <a:t> (distracted)</a:t>
            </a:r>
            <a:endParaRPr lang="fi-FI" dirty="0" err="1">
              <a:ea typeface="+mn-lt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Käsitys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siitä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,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että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suojakäsineiden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käyttö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korvaa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käsihuuhteen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käytön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tarpeen</a:t>
            </a:r>
            <a:endParaRPr lang="fi-FI" dirty="0" err="1">
              <a:solidFill>
                <a:srgbClr val="FF0000"/>
              </a:solidFill>
              <a:ea typeface="+mn-lt"/>
              <a:cs typeface="Arial" panose="020B0604020202020204" pitchFamily="34" charset="0"/>
            </a:endParaRPr>
          </a:p>
          <a:p>
            <a:r>
              <a:rPr lang="en-US" dirty="0" err="1">
                <a:ea typeface="+mn-lt"/>
                <a:cs typeface="Arial" panose="020B0604020202020204" pitchFamily="34" charset="0"/>
              </a:rPr>
              <a:t>Suojakäsineiden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käyttö</a:t>
            </a:r>
            <a:endParaRPr lang="fi-FI" dirty="0" err="1">
              <a:ea typeface="+mn-lt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Tehoton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tai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epätäydellinen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koulutus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endParaRPr lang="fi-FI" dirty="0">
              <a:solidFill>
                <a:srgbClr val="FF0000"/>
              </a:solidFill>
              <a:ea typeface="+mn-lt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Riittämätön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turvallisuuskulttuuri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,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jossa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ei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korosteta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käsihygieniaa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kaikille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 smtClean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työntekijöille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roolista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riippumatta</a:t>
            </a:r>
            <a:endParaRPr lang="fi-FI" dirty="0" err="1">
              <a:solidFill>
                <a:srgbClr val="FF0000"/>
              </a:solidFill>
              <a:ea typeface="+mn-lt"/>
              <a:cs typeface="Arial" panose="020B0604020202020204" pitchFamily="34" charset="0"/>
            </a:endParaRPr>
          </a:p>
          <a:p>
            <a:r>
              <a:rPr lang="en-US" dirty="0" err="1">
                <a:ea typeface="+mn-lt"/>
                <a:cs typeface="Arial" panose="020B0604020202020204" pitchFamily="34" charset="0"/>
              </a:rPr>
              <a:t>Työntekijän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kädet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olivat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täynnä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lääkkeitä</a:t>
            </a:r>
            <a:r>
              <a:rPr lang="en-US" dirty="0">
                <a:ea typeface="+mn-lt"/>
                <a:cs typeface="Arial" panose="020B0604020202020204" pitchFamily="34" charset="0"/>
              </a:rPr>
              <a:t>,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tarvikkeita</a:t>
            </a:r>
            <a:r>
              <a:rPr lang="en-US" dirty="0">
                <a:ea typeface="+mn-lt"/>
                <a:cs typeface="Arial" panose="020B0604020202020204" pitchFamily="34" charset="0"/>
              </a:rPr>
              <a:t>, 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astioita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tms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,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ei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kätevää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paikkaa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laittaa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 smtClean="0">
                <a:ea typeface="+mn-lt"/>
                <a:cs typeface="Arial" panose="020B0604020202020204" pitchFamily="34" charset="0"/>
              </a:rPr>
              <a:t>tarvikkeita</a:t>
            </a:r>
            <a:r>
              <a:rPr lang="en-US" dirty="0" smtClean="0">
                <a:ea typeface="+mn-lt"/>
                <a:cs typeface="Arial" panose="020B0604020202020204" pitchFamily="34" charset="0"/>
              </a:rPr>
              <a:t>  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käsihygienian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toteuttamiseksi</a:t>
            </a:r>
            <a:endParaRPr lang="fi-FI" dirty="0" err="1">
              <a:ea typeface="+mn-lt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Vastuuvelvollisuuden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puute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: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henkilökunta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ei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muistuta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toisiaan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käsihuuhteen</a:t>
            </a:r>
            <a:r>
              <a:rPr lang="en-US" dirty="0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Arial" panose="020B0604020202020204" pitchFamily="34" charset="0"/>
              </a:rPr>
              <a:t>käytöstä</a:t>
            </a:r>
            <a:endParaRPr lang="en-US" dirty="0">
              <a:solidFill>
                <a:srgbClr val="FF0000"/>
              </a:solidFill>
              <a:ea typeface="+mn-lt"/>
              <a:cs typeface="Arial" panose="020B0604020202020204" pitchFamily="34" charset="0"/>
            </a:endParaRPr>
          </a:p>
          <a:p>
            <a:r>
              <a:rPr lang="en-US" dirty="0" err="1">
                <a:ea typeface="+mn-lt"/>
                <a:cs typeface="Arial" panose="020B0604020202020204" pitchFamily="34" charset="0"/>
              </a:rPr>
              <a:t>Eristyshuoneessa</a:t>
            </a:r>
            <a:r>
              <a:rPr lang="en-US" dirty="0">
                <a:ea typeface="+mn-lt"/>
                <a:cs typeface="Arial" panose="020B0604020202020204" pitchFamily="34" charset="0"/>
              </a:rPr>
              <a:t>,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kun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käytetään</a:t>
            </a:r>
            <a:r>
              <a:rPr lang="en-US" dirty="0"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suojatakkia</a:t>
            </a:r>
            <a:r>
              <a:rPr lang="en-US" dirty="0">
                <a:ea typeface="+mn-lt"/>
                <a:cs typeface="Arial" panose="020B0604020202020204" pitchFamily="34" charset="0"/>
              </a:rPr>
              <a:t> ja -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käsineitä</a:t>
            </a:r>
            <a:endParaRPr lang="fi-FI" dirty="0" err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0316" y="113096"/>
            <a:ext cx="12071684" cy="1325563"/>
          </a:xfrm>
        </p:spPr>
        <p:txBody>
          <a:bodyPr>
            <a:normAutofit/>
          </a:bodyPr>
          <a:lstStyle/>
          <a:p>
            <a:r>
              <a:rPr lang="fi-FI" sz="3200" dirty="0">
                <a:cs typeface="Sabon Next LT"/>
              </a:rPr>
              <a:t>Miksi henkilökunnan käsihygienia ei toteudu </a:t>
            </a:r>
            <a:r>
              <a:rPr lang="fi-FI" sz="3200" dirty="0" smtClean="0">
                <a:cs typeface="Sabon Next LT"/>
              </a:rPr>
              <a:t>sairaaloissa (2)?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0316" y="1191126"/>
            <a:ext cx="12071684" cy="566687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ea typeface="+mn-lt"/>
                <a:cs typeface="+mn-lt"/>
              </a:rPr>
              <a:t>Käsihuuhteen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aiheuttama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ihoärsytys</a:t>
            </a:r>
            <a:endParaRPr lang="fi-FI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Toisen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henkilön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seuraaminen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potilashuoneeseen</a:t>
            </a:r>
            <a:r>
              <a:rPr lang="en-US" dirty="0">
                <a:ea typeface="+mn-lt"/>
                <a:cs typeface="+mn-lt"/>
              </a:rPr>
              <a:t> tai </a:t>
            </a:r>
            <a:r>
              <a:rPr lang="en-US" dirty="0" err="1">
                <a:ea typeface="+mn-lt"/>
                <a:cs typeface="+mn-lt"/>
              </a:rPr>
              <a:t>sieltä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pois</a:t>
            </a:r>
            <a:endParaRPr lang="fi-FI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Hoitovälineiden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tms</a:t>
            </a:r>
            <a:r>
              <a:rPr lang="en-US" dirty="0">
                <a:ea typeface="+mn-lt"/>
                <a:cs typeface="+mn-lt"/>
              </a:rPr>
              <a:t>. </a:t>
            </a:r>
            <a:r>
              <a:rPr lang="en-US" dirty="0" err="1">
                <a:ea typeface="+mn-lt"/>
                <a:cs typeface="+mn-lt"/>
              </a:rPr>
              <a:t>jakaminen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huoneiden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välillä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edellyttää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usein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huoneeseen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sisään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smtClean="0">
                <a:ea typeface="+mn-lt"/>
                <a:cs typeface="+mn-lt"/>
              </a:rPr>
              <a:t>ja </a:t>
            </a:r>
            <a:r>
              <a:rPr lang="en-US" dirty="0" err="1" smtClean="0">
                <a:ea typeface="+mn-lt"/>
                <a:cs typeface="+mn-lt"/>
              </a:rPr>
              <a:t>ulosmenoa</a:t>
            </a:r>
            <a:endParaRPr lang="fi-FI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Hoitotoimenpiteiden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yhteydessä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tapahtuvat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toistuvat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sisään</a:t>
            </a:r>
            <a:r>
              <a:rPr lang="en-US" dirty="0">
                <a:ea typeface="+mn-lt"/>
                <a:cs typeface="+mn-lt"/>
              </a:rPr>
              <a:t> ja </a:t>
            </a:r>
            <a:r>
              <a:rPr lang="en-US" dirty="0" err="1">
                <a:ea typeface="+mn-lt"/>
                <a:cs typeface="+mn-lt"/>
              </a:rPr>
              <a:t>ulosmenot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potilashuoneesta</a:t>
            </a:r>
            <a:endParaRPr lang="fi-FI" dirty="0">
              <a:ea typeface="+mn-lt"/>
              <a:cs typeface="+mn-lt"/>
            </a:endParaRPr>
          </a:p>
          <a:p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Käsihygienian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toteutumista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koskevia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seurantatietoja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ei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kerätä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, ne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ovat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epätarkkoja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,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palaute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puutteellista</a:t>
            </a:r>
            <a:endParaRPr lang="fi-FI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Potilaiden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vastaanotto</a:t>
            </a:r>
            <a:r>
              <a:rPr lang="en-US" dirty="0">
                <a:ea typeface="+mn-lt"/>
                <a:cs typeface="+mn-lt"/>
              </a:rPr>
              <a:t> tai </a:t>
            </a:r>
            <a:r>
              <a:rPr lang="en-US" dirty="0" err="1">
                <a:ea typeface="+mn-lt"/>
                <a:cs typeface="+mn-lt"/>
              </a:rPr>
              <a:t>siirto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vaatii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usein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sisään</a:t>
            </a:r>
            <a:r>
              <a:rPr lang="en-US" dirty="0">
                <a:ea typeface="+mn-lt"/>
                <a:cs typeface="+mn-lt"/>
              </a:rPr>
              <a:t> ja </a:t>
            </a:r>
            <a:r>
              <a:rPr lang="en-US" dirty="0" err="1">
                <a:ea typeface="+mn-lt"/>
                <a:cs typeface="+mn-lt"/>
              </a:rPr>
              <a:t>ulosmenoja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potilashuoneesta</a:t>
            </a:r>
            <a:endParaRPr lang="fi-FI" dirty="0">
              <a:ea typeface="+mn-lt"/>
              <a:cs typeface="+mn-lt"/>
            </a:endParaRPr>
          </a:p>
          <a:p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Käsitys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tarpeettomasta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käsien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toistuvasta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puhdistamisesta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</a:p>
          <a:p>
            <a:r>
              <a:rPr lang="en-US" dirty="0" err="1">
                <a:ea typeface="+mn-lt"/>
                <a:cs typeface="+mn-lt"/>
              </a:rPr>
              <a:t>Käsihuuhde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koetaan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epämiellyttäväksi</a:t>
            </a:r>
            <a:endParaRPr lang="fi-FI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Terveydenhuollon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työntekijä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oli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liian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kiireinen</a:t>
            </a:r>
            <a:endParaRPr lang="fi-FI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Poikkeustilanne</a:t>
            </a:r>
            <a:endParaRPr lang="fi-FI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Työnkulku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edistä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johdonmukaista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 smtClean="0">
                <a:ea typeface="+mn-lt"/>
                <a:cs typeface="+mn-lt"/>
              </a:rPr>
              <a:t>käsihygieniaa</a:t>
            </a:r>
            <a:endParaRPr lang="en-US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smtClean="0">
                <a:ea typeface="+mn-lt"/>
                <a:cs typeface="Arial" panose="020B0604020202020204" pitchFamily="34" charset="0"/>
              </a:rPr>
              <a:t>(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Chassin</a:t>
            </a:r>
            <a:r>
              <a:rPr lang="en-US" dirty="0"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ea typeface="+mn-lt"/>
                <a:cs typeface="Arial" panose="020B0604020202020204" pitchFamily="34" charset="0"/>
              </a:rPr>
              <a:t>ym.</a:t>
            </a:r>
            <a:r>
              <a:rPr lang="en-US" i="1" dirty="0" err="1">
                <a:ea typeface="+mn-lt"/>
                <a:cs typeface="Arial" panose="020B0604020202020204" pitchFamily="34" charset="0"/>
              </a:rPr>
              <a:t>The</a:t>
            </a:r>
            <a:r>
              <a:rPr lang="en-US" i="1" dirty="0">
                <a:ea typeface="+mn-lt"/>
                <a:cs typeface="Arial" panose="020B0604020202020204" pitchFamily="34" charset="0"/>
              </a:rPr>
              <a:t> Joint Commission Journal on Quality and Patient Safety </a:t>
            </a:r>
            <a:r>
              <a:rPr lang="en-US" dirty="0">
                <a:ea typeface="+mn-lt"/>
                <a:cs typeface="Arial" panose="020B0604020202020204" pitchFamily="34" charset="0"/>
              </a:rPr>
              <a:t>2015; 41:1)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42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WHO:n suositukset terveydenhuollon henkilöstön käsihygienian toteutumisen edistämiseksi 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(5 avaintekijää) (WHO 2009)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24600" y="716366"/>
            <a:ext cx="5408706" cy="5396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/>
              <a:t>Käsihygienian toteutumista edistävä infrastruktuuri (1. avaintekijä)</a:t>
            </a:r>
          </a:p>
          <a:p>
            <a:r>
              <a:rPr lang="fi-FI" sz="2000" dirty="0"/>
              <a:t>Käsihuuhdeannostelijoiden sijainnilla merkitys käsihuuhteen käyttöön (Thomas ym. 2006)</a:t>
            </a:r>
          </a:p>
          <a:p>
            <a:r>
              <a:rPr lang="fi-FI" sz="2000" dirty="0"/>
              <a:t>Käsihuuhteen käyttöä lisää, kun käsihuuhde on sijoitettuna</a:t>
            </a:r>
          </a:p>
          <a:p>
            <a:pPr lvl="1"/>
            <a:r>
              <a:rPr lang="fi-FI" sz="2000" dirty="0"/>
              <a:t>Potilaan hoitotilan läheisyyteen, esimerkiksi sängynlaidat, -päädyt (</a:t>
            </a:r>
            <a:r>
              <a:rPr lang="fi-FI" sz="2000" dirty="0" err="1"/>
              <a:t>Pittet</a:t>
            </a:r>
            <a:r>
              <a:rPr lang="fi-FI" sz="2000" dirty="0"/>
              <a:t> ym. 2000, Graham 1990)</a:t>
            </a:r>
          </a:p>
          <a:p>
            <a:pPr lvl="1"/>
            <a:r>
              <a:rPr lang="fi-FI" sz="2000" dirty="0"/>
              <a:t>Työntekijöiden näkösälle. Silmien tasolla tulosuuntaan (</a:t>
            </a:r>
            <a:r>
              <a:rPr lang="fi-FI" sz="2000" dirty="0" err="1"/>
              <a:t>Nevo</a:t>
            </a:r>
            <a:r>
              <a:rPr lang="fi-FI" sz="2000" dirty="0"/>
              <a:t> ym. 2010, </a:t>
            </a:r>
            <a:r>
              <a:rPr lang="fi-FI" sz="2000" dirty="0" err="1"/>
              <a:t>Birnbach</a:t>
            </a:r>
            <a:r>
              <a:rPr lang="fi-FI" sz="2000" dirty="0"/>
              <a:t> ym. 2010, </a:t>
            </a:r>
            <a:r>
              <a:rPr lang="fi-FI" sz="2000" dirty="0" err="1"/>
              <a:t>Boog</a:t>
            </a:r>
            <a:r>
              <a:rPr lang="fi-FI" sz="2000" dirty="0"/>
              <a:t> ym. 2013)</a:t>
            </a:r>
          </a:p>
        </p:txBody>
      </p:sp>
    </p:spTree>
    <p:extLst>
      <p:ext uri="{BB962C8B-B14F-4D97-AF65-F5344CB8AC3E}">
        <p14:creationId xmlns:p14="http://schemas.microsoft.com/office/powerpoint/2010/main" val="31254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WHO:n suositukset terveydenhuollon henkilöstön käsihygienian toteutumisen edistämiseksi </a:t>
            </a:r>
            <a:br>
              <a:rPr lang="fi-FI">
                <a:solidFill>
                  <a:srgbClr val="FFFFFF"/>
                </a:solidFill>
              </a:rPr>
            </a:br>
            <a:r>
              <a:rPr lang="fi-FI">
                <a:solidFill>
                  <a:srgbClr val="FFFFFF"/>
                </a:solidFill>
              </a:rPr>
              <a:t>(5 avaintekijää) (WHO 2009)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24600" y="716366"/>
            <a:ext cx="5408706" cy="5396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/>
              <a:t>Säännöllinen käsihygieniakoulutus koko henkilöstölle (2. avaintekijä)</a:t>
            </a:r>
          </a:p>
          <a:p>
            <a:pPr lvl="1"/>
            <a:r>
              <a:rPr lang="fi-FI" sz="2000" dirty="0" smtClean="0"/>
              <a:t>WHO suosittelee käsihygieniakoulutusta koko henkilöstölle x 1 vuodessa</a:t>
            </a:r>
          </a:p>
          <a:p>
            <a:pPr lvl="1"/>
            <a:r>
              <a:rPr lang="fi-FI" sz="2000" dirty="0" smtClean="0"/>
              <a:t>Koulutuksella, jo yksittäisenä interventiona on </a:t>
            </a:r>
            <a:r>
              <a:rPr lang="fi-FI" sz="2000" dirty="0" err="1" smtClean="0"/>
              <a:t>jnk</a:t>
            </a:r>
            <a:r>
              <a:rPr lang="fi-FI" sz="2000" dirty="0" smtClean="0"/>
              <a:t> näyttöä käsihygienian edistämisessä (</a:t>
            </a:r>
            <a:r>
              <a:rPr lang="fi-FI" sz="2000" dirty="0" err="1" smtClean="0"/>
              <a:t>Gould</a:t>
            </a:r>
            <a:r>
              <a:rPr lang="fi-FI" sz="2000" dirty="0" smtClean="0"/>
              <a:t> ym. 2017 </a:t>
            </a:r>
            <a:r>
              <a:rPr lang="fi-FI" sz="2000" dirty="0" err="1" smtClean="0"/>
              <a:t>Cochrane</a:t>
            </a:r>
            <a:r>
              <a:rPr lang="fi-FI" sz="2000" dirty="0" smtClean="0"/>
              <a:t> katsaus) ja sen merkitys yhdistettynä muihin avaintekijöihin on suuri (WHO 2009)</a:t>
            </a:r>
          </a:p>
          <a:p>
            <a:pPr lvl="1"/>
            <a:r>
              <a:rPr lang="fi-FI" sz="2000" dirty="0" smtClean="0"/>
              <a:t>Erityyppisten koulutustekniikoiden yhdistämisellä voidaan käsihygienian toteutumista parantaa jopa 70 %:iin. (</a:t>
            </a:r>
            <a:r>
              <a:rPr lang="fi-FI" sz="2000" dirty="0" err="1" smtClean="0"/>
              <a:t>Martos-Cabrera</a:t>
            </a:r>
            <a:r>
              <a:rPr lang="fi-FI" sz="2000" dirty="0" smtClean="0"/>
              <a:t> ym. 2019. Systemaattinen katsaus)</a:t>
            </a:r>
          </a:p>
          <a:p>
            <a:pPr lvl="1"/>
            <a:r>
              <a:rPr lang="fi-FI" sz="2000" dirty="0" smtClean="0"/>
              <a:t>Eri ammattiryhmille räätälöidyillä koulutuksilla voitaisiin kohdentaa viestiä ehkä tehokkaammin (</a:t>
            </a:r>
            <a:r>
              <a:rPr lang="fi-FI" sz="2000" dirty="0" err="1" smtClean="0"/>
              <a:t>Salmon</a:t>
            </a:r>
            <a:r>
              <a:rPr lang="fi-FI" sz="2000" dirty="0" smtClean="0"/>
              <a:t> ym. 2020, </a:t>
            </a:r>
            <a:r>
              <a:rPr lang="fi-FI" sz="2000" dirty="0" err="1" smtClean="0"/>
              <a:t>Grayson</a:t>
            </a:r>
            <a:r>
              <a:rPr lang="fi-FI" sz="2000" dirty="0" smtClean="0"/>
              <a:t> ym. 2015) </a:t>
            </a:r>
          </a:p>
          <a:p>
            <a:pPr lvl="1"/>
            <a:endParaRPr lang="fi-FI" sz="1400" dirty="0"/>
          </a:p>
          <a:p>
            <a:pPr lvl="1"/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2597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i:0#.w|oysnet\ojanpehe</DisplayName>
        <AccountId>244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2022-09-27T21:00:00+00:00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PPSHP:n henkilöstö</TermName>
          <TermId xmlns="http://schemas.microsoft.com/office/infopath/2007/PartnerControls">7a49a948-31e0-4b0f-83ed-c01fa56f5934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Pohjois-Pohjanmaan sairaanhoitopiiri</TermName>
          <TermId xmlns="http://schemas.microsoft.com/office/infopath/2007/PartnerControls">be8cbbf1-c5fa-44e0-8d6c-f88ba4a3bcc6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18</Value>
      <Value>10</Value>
      <Value>165</Value>
      <Value>3</Value>
      <Value>1</Value>
    </TaxCatchAll>
    <_dlc_DocId xmlns="d3e50268-7799-48af-83c3-9a9b063078bc">MUAVRSSTWASF-92438712-400</_dlc_DocId>
    <_dlc_DocIdUrl xmlns="d3e50268-7799-48af-83c3-9a9b063078bc">
      <Url>https://internet.oysnet.ppshp.fi/dokumentit/_layouts/15/DocIdRedir.aspx?ID=MUAVRSSTWASF-92438712-400</Url>
      <Description>MUAVRSSTWASF-92438712-400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3850BF9E-5BDB-4512-B29F-320328AF9820}"/>
</file>

<file path=customXml/itemProps2.xml><?xml version="1.0" encoding="utf-8"?>
<ds:datastoreItem xmlns:ds="http://schemas.openxmlformats.org/officeDocument/2006/customXml" ds:itemID="{2983E2ED-3DE3-4BAE-8C11-E86CF31E9990}"/>
</file>

<file path=customXml/itemProps3.xml><?xml version="1.0" encoding="utf-8"?>
<ds:datastoreItem xmlns:ds="http://schemas.openxmlformats.org/officeDocument/2006/customXml" ds:itemID="{756AC34D-96E9-475A-A621-F16CFBE54EC3}"/>
</file>

<file path=customXml/itemProps4.xml><?xml version="1.0" encoding="utf-8"?>
<ds:datastoreItem xmlns:ds="http://schemas.openxmlformats.org/officeDocument/2006/customXml" ds:itemID="{9EA77E7D-6022-4017-882D-3BA17C7FC9CA}"/>
</file>

<file path=customXml/itemProps5.xml><?xml version="1.0" encoding="utf-8"?>
<ds:datastoreItem xmlns:ds="http://schemas.openxmlformats.org/officeDocument/2006/customXml" ds:itemID="{EF6AAA3A-49C4-4DA6-8C3A-C5EABE9552A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1253</Words>
  <Application>Microsoft Office PowerPoint</Application>
  <PresentationFormat>Laajakuva</PresentationFormat>
  <Paragraphs>98</Paragraphs>
  <Slides>18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Sabon Next LT</vt:lpstr>
      <vt:lpstr>Office-teema</vt:lpstr>
      <vt:lpstr>It's up your hands</vt:lpstr>
      <vt:lpstr>Käsihygienia, on yksinkertainen toimenpide, jonka edistämisessä monitahoiset strategiat ovat osoittautuneet tehokkaiksi   (WHO 2009, Schweitzer ym. 2013, Luangasanatip ym. 2015, Price ym. 2018)</vt:lpstr>
      <vt:lpstr>PowerPoint-esitys</vt:lpstr>
      <vt:lpstr>PowerPoint-esitys</vt:lpstr>
      <vt:lpstr>Käsihygienialla tarkoitetaan..</vt:lpstr>
      <vt:lpstr>Miksi henkilökunnan käsihygienia ei toteudu sairaaloissa?</vt:lpstr>
      <vt:lpstr>Miksi henkilökunnan käsihygienia ei toteudu sairaaloissa (2)?</vt:lpstr>
      <vt:lpstr>WHO:n suositukset terveydenhuollon henkilöstön käsihygienian toteutumisen edistämiseksi  (5 avaintekijää) (WHO 2009)</vt:lpstr>
      <vt:lpstr>WHO:n suositukset terveydenhuollon henkilöstön käsihygienian toteutumisen edistämiseksi  (5 avaintekijää) (WHO 2009)</vt:lpstr>
      <vt:lpstr>WHO:n suositukset terveydenhuollon henkilöstön käsihygienian toteutumisen edistämiseksi  (5 avaintekijää) (WHO 2009)</vt:lpstr>
      <vt:lpstr>WHO:n suositukset terveydenhuollon henkilöstön käsihygienian toteutumisen edistämiseksi  (5 avaintekijää) (WHO 2009)</vt:lpstr>
      <vt:lpstr>WHO:n suositukset terveydenhuollon henkilöstön käsihygienian toteutumisen edistämiseksi  (5 avaintekijää) (WHO 2009)</vt:lpstr>
      <vt:lpstr>Miten käsihygienian toteutumisen edistyminen näkyy hoitoon liittyvien infektioiden määrässä sairaalatasolla?</vt:lpstr>
      <vt:lpstr>PowerPoint-esitys</vt:lpstr>
      <vt:lpstr>Käsien desinfiointi, milloin?</vt:lpstr>
      <vt:lpstr>Käsien desinfiointi, miten?</vt:lpstr>
      <vt:lpstr>Suojakäsineiden käyttö ei korvaa käsien desinfektiota</vt:lpstr>
      <vt:lpstr>PowerPoint-esitys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It's up your hands 28.9.2022</dc:title>
  <dc:creator>Holappa Jatta</dc:creator>
  <cp:keywords/>
  <cp:lastModifiedBy>Holappa Jatta</cp:lastModifiedBy>
  <cp:revision>1</cp:revision>
  <dcterms:created xsi:type="dcterms:W3CDTF">2022-09-29T07:54:02Z</dcterms:created>
  <dcterms:modified xsi:type="dcterms:W3CDTF">2022-09-29T07:54:15Z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c7c3a01c-9b78-4ace-abd5-fbf11fd0cb91</vt:lpwstr>
  </property>
  <property fmtid="{D5CDD505-2E9C-101B-9397-08002B2CF9AE}" pid="4" name="TaxKeyword">
    <vt:lpwstr/>
  </property>
  <property fmtid="{D5CDD505-2E9C-101B-9397-08002B2CF9AE}" pid="5" name="Kohde- / työntekijäryhmä">
    <vt:lpwstr>18;#PPSHP:n henkilöstö|7a49a948-31e0-4b0f-83ed-c01fa56f5934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1;#Pohjois-Pohjanmaan sairaanhoitopiiri|be8cbbf1-c5fa-44e0-8d6c-f88ba4a3bcc6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259100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